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74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57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C5A420-FCC9-4F9C-9E32-5495A23E2464}" type="datetimeFigureOut">
              <a:rPr lang="en-US" smtClean="0"/>
              <a:pPr/>
              <a:t>9/12/2011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31A39D-C992-4F94-BE40-DB67E52695A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5C5BE2-4C3C-4CCB-AA22-A162666688AA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5C5BE2-4C3C-4CCB-AA22-A162666688AA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20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5C5BE2-4C3C-4CCB-AA22-A162666688AA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5C5BE2-4C3C-4CCB-AA22-A162666688AA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5C5BE2-4C3C-4CCB-AA22-A162666688AA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Decade</a:t>
            </a:r>
            <a:r>
              <a:rPr lang="en-US" sz="2000" baseline="0" dirty="0" smtClean="0"/>
              <a:t> 1 corresponds to the years 1900 – 1909</a:t>
            </a:r>
          </a:p>
          <a:p>
            <a:r>
              <a:rPr lang="en-US" sz="2000" baseline="0" dirty="0" smtClean="0"/>
              <a:t>Decade 2 corresponds to the years 1910 - 1919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5C5BE2-4C3C-4CCB-AA22-A162666688AA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5C5BE2-4C3C-4CCB-AA22-A162666688AA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5C5BE2-4C3C-4CCB-AA22-A162666688AA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5C5BE2-4C3C-4CCB-AA22-A162666688AA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CE64E-D201-42CD-AF73-81F88A4E05E0}" type="datetimeFigureOut">
              <a:rPr lang="en-US" smtClean="0"/>
              <a:pPr/>
              <a:t>9/12/2011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211FA-55A8-43E7-8785-72F83ABD3E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CE64E-D201-42CD-AF73-81F88A4E05E0}" type="datetimeFigureOut">
              <a:rPr lang="en-US" smtClean="0"/>
              <a:pPr/>
              <a:t>9/12/2011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211FA-55A8-43E7-8785-72F83ABD3E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CE64E-D201-42CD-AF73-81F88A4E05E0}" type="datetimeFigureOut">
              <a:rPr lang="en-US" smtClean="0"/>
              <a:pPr/>
              <a:t>9/12/2011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211FA-55A8-43E7-8785-72F83ABD3E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CE64E-D201-42CD-AF73-81F88A4E05E0}" type="datetimeFigureOut">
              <a:rPr lang="en-US" smtClean="0"/>
              <a:pPr/>
              <a:t>9/12/2011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211FA-55A8-43E7-8785-72F83ABD3E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CE64E-D201-42CD-AF73-81F88A4E05E0}" type="datetimeFigureOut">
              <a:rPr lang="en-US" smtClean="0"/>
              <a:pPr/>
              <a:t>9/12/2011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211FA-55A8-43E7-8785-72F83ABD3E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CE64E-D201-42CD-AF73-81F88A4E05E0}" type="datetimeFigureOut">
              <a:rPr lang="en-US" smtClean="0"/>
              <a:pPr/>
              <a:t>9/12/2011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211FA-55A8-43E7-8785-72F83ABD3E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CE64E-D201-42CD-AF73-81F88A4E05E0}" type="datetimeFigureOut">
              <a:rPr lang="en-US" smtClean="0"/>
              <a:pPr/>
              <a:t>9/12/2011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211FA-55A8-43E7-8785-72F83ABD3E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CE64E-D201-42CD-AF73-81F88A4E05E0}" type="datetimeFigureOut">
              <a:rPr lang="en-US" smtClean="0"/>
              <a:pPr/>
              <a:t>9/12/2011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211FA-55A8-43E7-8785-72F83ABD3E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CE64E-D201-42CD-AF73-81F88A4E05E0}" type="datetimeFigureOut">
              <a:rPr lang="en-US" smtClean="0"/>
              <a:pPr/>
              <a:t>9/12/2011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211FA-55A8-43E7-8785-72F83ABD3E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CE64E-D201-42CD-AF73-81F88A4E05E0}" type="datetimeFigureOut">
              <a:rPr lang="en-US" smtClean="0"/>
              <a:pPr/>
              <a:t>9/12/2011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211FA-55A8-43E7-8785-72F83ABD3E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CE64E-D201-42CD-AF73-81F88A4E05E0}" type="datetimeFigureOut">
              <a:rPr lang="en-US" smtClean="0"/>
              <a:pPr/>
              <a:t>9/12/2011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211FA-55A8-43E7-8785-72F83ABD3E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ECE64E-D201-42CD-AF73-81F88A4E05E0}" type="datetimeFigureOut">
              <a:rPr lang="en-US" smtClean="0"/>
              <a:pPr/>
              <a:t>9/12/2011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2211FA-55A8-43E7-8785-72F83ABD3E4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9144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Frequency, Percentage, and Proportion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Statistical Based Graphical Displays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en-US" dirty="0" smtClean="0"/>
              <a:t>Pie Chart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AKA Pie Graph  </a:t>
            </a:r>
          </a:p>
          <a:p>
            <a:r>
              <a:rPr lang="en-US" sz="2800" dirty="0" smtClean="0"/>
              <a:t>displays data in a circle that is divided into slices according to the percentage of the data values in each category (qualitative data) or class (quantitative data).</a:t>
            </a:r>
            <a:endParaRPr lang="en-US" sz="2800" b="1" dirty="0" smtClean="0"/>
          </a:p>
          <a:p>
            <a:endParaRPr lang="en-US" sz="2400" b="1" dirty="0" smtClean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438400" y="3754120"/>
          <a:ext cx="4191000" cy="2494280"/>
        </p:xfrm>
        <a:graphic>
          <a:graphicData uri="http://schemas.openxmlformats.org/drawingml/2006/table">
            <a:tbl>
              <a:tblPr firstRow="1" lastRow="1" bandRow="1">
                <a:tableStyleId>{5C22544A-7EE6-4342-B048-85BDC9FD1C3A}</a:tableStyleId>
              </a:tblPr>
              <a:tblGrid>
                <a:gridCol w="2095500"/>
                <a:gridCol w="20955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Category: </a:t>
                      </a:r>
                    </a:p>
                    <a:p>
                      <a:r>
                        <a:rPr lang="en-US" dirty="0" smtClean="0"/>
                        <a:t>Blood</a:t>
                      </a:r>
                      <a:r>
                        <a:rPr lang="en-US" baseline="0" dirty="0" smtClean="0"/>
                        <a:t> Type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Frequency   </a:t>
                      </a:r>
                      <a:r>
                        <a:rPr lang="en-US" dirty="0" smtClean="0">
                          <a:latin typeface="Lucida Calligraphy"/>
                        </a:rPr>
                        <a:t>f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25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Pie Chart</a:t>
            </a:r>
            <a:endParaRPr lang="en-US" dirty="0"/>
          </a:p>
        </p:txBody>
      </p:sp>
      <p:pic>
        <p:nvPicPr>
          <p:cNvPr id="5" name="Picture 4" descr="Graphic_Displays_0011.jpg"/>
          <p:cNvPicPr>
            <a:picLocks noChangeAspect="1"/>
          </p:cNvPicPr>
          <p:nvPr/>
        </p:nvPicPr>
        <p:blipFill>
          <a:blip r:embed="rId3" cstate="print"/>
          <a:srcRect l="34512" t="10000" r="18034" b="63333"/>
          <a:stretch>
            <a:fillRect/>
          </a:stretch>
        </p:blipFill>
        <p:spPr>
          <a:xfrm>
            <a:off x="1181100" y="1447800"/>
            <a:ext cx="6819900" cy="49599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en-US" dirty="0" smtClean="0"/>
              <a:t>Frequency Polygon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r>
              <a:rPr lang="en-US" sz="2800" dirty="0" smtClean="0"/>
              <a:t>a graph that displays the data using lines to connect points plotted for the frequencies.  </a:t>
            </a:r>
          </a:p>
          <a:p>
            <a:r>
              <a:rPr lang="en-US" sz="2800" dirty="0" smtClean="0"/>
              <a:t>The frequencies represent the heights of the vertical bars in the histograms.</a:t>
            </a:r>
          </a:p>
          <a:p>
            <a:endParaRPr lang="en-US" sz="2800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5" name="Picture 4" descr="Graphic_Displays_0003.jpg"/>
          <p:cNvPicPr>
            <a:picLocks noChangeAspect="1"/>
          </p:cNvPicPr>
          <p:nvPr/>
        </p:nvPicPr>
        <p:blipFill>
          <a:blip r:embed="rId3" cstate="print"/>
          <a:srcRect l="25884" t="44762" r="9406" b="50000"/>
          <a:stretch>
            <a:fillRect/>
          </a:stretch>
        </p:blipFill>
        <p:spPr>
          <a:xfrm>
            <a:off x="533400" y="4191000"/>
            <a:ext cx="8001000" cy="11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r>
              <a:rPr lang="en-US" sz="2800" dirty="0" smtClean="0"/>
              <a:t>Ex:  Frequency Polygon superimposed on the weight class histogram.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Frequency Polygon</a:t>
            </a:r>
            <a:endParaRPr lang="en-US" dirty="0"/>
          </a:p>
        </p:txBody>
      </p:sp>
      <p:pic>
        <p:nvPicPr>
          <p:cNvPr id="8" name="Picture 7" descr="Graphic_Displays_0008.jpg"/>
          <p:cNvPicPr>
            <a:picLocks noChangeAspect="1"/>
          </p:cNvPicPr>
          <p:nvPr/>
        </p:nvPicPr>
        <p:blipFill>
          <a:blip r:embed="rId3" cstate="print"/>
          <a:srcRect l="38826" t="25556" r="22348" b="54444"/>
          <a:stretch>
            <a:fillRect/>
          </a:stretch>
        </p:blipFill>
        <p:spPr>
          <a:xfrm>
            <a:off x="1066800" y="2667000"/>
            <a:ext cx="6172200" cy="375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en-US" dirty="0" smtClean="0"/>
              <a:t>Stem-and-Leaf Plots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r>
              <a:rPr lang="en-US" sz="2800" dirty="0" smtClean="0"/>
              <a:t>AKA Stem-and-Leaf Displays  </a:t>
            </a:r>
          </a:p>
          <a:p>
            <a:r>
              <a:rPr lang="en-US" sz="2800" dirty="0" smtClean="0"/>
              <a:t>part of the data value is used as the </a:t>
            </a:r>
            <a:r>
              <a:rPr lang="en-US" sz="2800" b="1" dirty="0" smtClean="0"/>
              <a:t>stem </a:t>
            </a:r>
          </a:p>
          <a:p>
            <a:pPr lvl="1"/>
            <a:r>
              <a:rPr lang="en-US" sz="2400" dirty="0" smtClean="0"/>
              <a:t>forms from the data classes </a:t>
            </a:r>
          </a:p>
          <a:p>
            <a:r>
              <a:rPr lang="en-US" sz="2800" dirty="0" smtClean="0"/>
              <a:t>the remaining part of the data is used as the </a:t>
            </a:r>
            <a:r>
              <a:rPr lang="en-US" sz="2800" b="1" dirty="0" smtClean="0"/>
              <a:t>leaves</a:t>
            </a:r>
            <a:r>
              <a:rPr lang="en-US" sz="2800" dirty="0" smtClean="0"/>
              <a:t> </a:t>
            </a:r>
          </a:p>
          <a:p>
            <a:pPr lvl="1"/>
            <a:r>
              <a:rPr lang="en-US" sz="2400" dirty="0" smtClean="0"/>
              <a:t>forms form the actual data values</a:t>
            </a:r>
            <a:endParaRPr lang="en-US" sz="2400" b="1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Consider the following numerical data</a:t>
            </a:r>
          </a:p>
          <a:p>
            <a:pPr>
              <a:buNone/>
            </a:pPr>
            <a:r>
              <a:rPr lang="en-US" dirty="0" smtClean="0"/>
              <a:t>96, 98, 107, 110, 112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>
              <a:buNone/>
            </a:pPr>
            <a:r>
              <a:rPr lang="en-US" sz="2800" dirty="0" smtClean="0"/>
              <a:t>Ex:  Consider the following numerical data</a:t>
            </a:r>
          </a:p>
          <a:p>
            <a:pPr>
              <a:buNone/>
            </a:pPr>
            <a:r>
              <a:rPr lang="en-US" sz="2800" dirty="0" smtClean="0"/>
              <a:t>			96, 98, 107, 110, 112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Stem-and-Leaf Plots</a:t>
            </a:r>
            <a:endParaRPr lang="en-US" dirty="0"/>
          </a:p>
        </p:txBody>
      </p:sp>
      <p:pic>
        <p:nvPicPr>
          <p:cNvPr id="5" name="Picture 4" descr="Graphic_Displays_0009.jpg"/>
          <p:cNvPicPr>
            <a:picLocks noChangeAspect="1"/>
          </p:cNvPicPr>
          <p:nvPr/>
        </p:nvPicPr>
        <p:blipFill>
          <a:blip r:embed="rId3" cstate="print"/>
          <a:srcRect l="57520" t="21111" r="10844" b="66667"/>
          <a:stretch>
            <a:fillRect/>
          </a:stretch>
        </p:blipFill>
        <p:spPr>
          <a:xfrm>
            <a:off x="4267200" y="3429000"/>
            <a:ext cx="3962400" cy="1981200"/>
          </a:xfrm>
          <a:prstGeom prst="rect">
            <a:avLst/>
          </a:prstGeom>
        </p:spPr>
      </p:pic>
      <p:pic>
        <p:nvPicPr>
          <p:cNvPr id="6" name="Picture 5" descr="Graphic_Displays_0009.jpg"/>
          <p:cNvPicPr>
            <a:picLocks noChangeAspect="1"/>
          </p:cNvPicPr>
          <p:nvPr/>
        </p:nvPicPr>
        <p:blipFill>
          <a:blip r:embed="rId3" cstate="print"/>
          <a:srcRect l="24446" t="21111" r="45356" b="63333"/>
          <a:stretch>
            <a:fillRect/>
          </a:stretch>
        </p:blipFill>
        <p:spPr>
          <a:xfrm>
            <a:off x="228600" y="2819400"/>
            <a:ext cx="3657600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>
              <a:buNone/>
            </a:pPr>
            <a:r>
              <a:rPr lang="en-US" sz="2800" dirty="0" smtClean="0"/>
              <a:t>Ex:  Consider the following numerical data</a:t>
            </a:r>
          </a:p>
          <a:p>
            <a:pPr>
              <a:buNone/>
            </a:pPr>
            <a:r>
              <a:rPr lang="en-US" sz="2800" dirty="0" smtClean="0"/>
              <a:t>			96, 98, 107, 110, 112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Stem-and-Leaf Plots</a:t>
            </a:r>
            <a:endParaRPr lang="en-US" dirty="0"/>
          </a:p>
        </p:txBody>
      </p:sp>
      <p:pic>
        <p:nvPicPr>
          <p:cNvPr id="7" name="Picture 6" descr="Graphic_Displays_0009.jpg"/>
          <p:cNvPicPr>
            <a:picLocks noChangeAspect="1"/>
          </p:cNvPicPr>
          <p:nvPr/>
        </p:nvPicPr>
        <p:blipFill>
          <a:blip r:embed="rId3" cstate="print"/>
          <a:srcRect l="24446" t="37777" r="43918" b="45556"/>
          <a:stretch>
            <a:fillRect/>
          </a:stretch>
        </p:blipFill>
        <p:spPr>
          <a:xfrm>
            <a:off x="381000" y="2743200"/>
            <a:ext cx="3911600" cy="2667000"/>
          </a:xfrm>
          <a:prstGeom prst="rect">
            <a:avLst/>
          </a:prstGeom>
        </p:spPr>
      </p:pic>
      <p:pic>
        <p:nvPicPr>
          <p:cNvPr id="8" name="Picture 7" descr="Graphic_Displays_0009.jpg"/>
          <p:cNvPicPr>
            <a:picLocks noChangeAspect="1"/>
          </p:cNvPicPr>
          <p:nvPr/>
        </p:nvPicPr>
        <p:blipFill>
          <a:blip r:embed="rId3" cstate="print"/>
          <a:srcRect l="56082" t="37778" r="10844" b="50000"/>
          <a:stretch>
            <a:fillRect/>
          </a:stretch>
        </p:blipFill>
        <p:spPr>
          <a:xfrm>
            <a:off x="4495800" y="2438400"/>
            <a:ext cx="4142509" cy="198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Stem and Leaf</a:t>
            </a:r>
            <a:endParaRPr lang="en-US" dirty="0"/>
          </a:p>
        </p:txBody>
      </p:sp>
      <p:pic>
        <p:nvPicPr>
          <p:cNvPr id="7" name="Picture 6" descr="Graphic_Displays_0009.jpg"/>
          <p:cNvPicPr>
            <a:picLocks noChangeAspect="1"/>
          </p:cNvPicPr>
          <p:nvPr/>
        </p:nvPicPr>
        <p:blipFill>
          <a:blip r:embed="rId2" cstate="print"/>
          <a:srcRect l="24446" t="55555" r="10844" b="34445"/>
          <a:stretch>
            <a:fillRect/>
          </a:stretch>
        </p:blipFill>
        <p:spPr>
          <a:xfrm>
            <a:off x="914400" y="1524000"/>
            <a:ext cx="7162800" cy="1432560"/>
          </a:xfrm>
          <a:prstGeom prst="rect">
            <a:avLst/>
          </a:prstGeom>
        </p:spPr>
      </p:pic>
      <p:pic>
        <p:nvPicPr>
          <p:cNvPr id="10" name="Picture 9" descr="Graphic_Displays_0009.jpg"/>
          <p:cNvPicPr>
            <a:picLocks noChangeAspect="1"/>
          </p:cNvPicPr>
          <p:nvPr/>
        </p:nvPicPr>
        <p:blipFill>
          <a:blip r:embed="rId2" cstate="print"/>
          <a:srcRect l="37388" t="67778" r="23786" b="18889"/>
          <a:stretch>
            <a:fillRect/>
          </a:stretch>
        </p:blipFill>
        <p:spPr>
          <a:xfrm>
            <a:off x="1143000" y="3581400"/>
            <a:ext cx="6629400" cy="294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en-US" dirty="0" smtClean="0"/>
              <a:t>Time-Series Plots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AKA Time-Series Graph  </a:t>
            </a:r>
          </a:p>
          <a:p>
            <a:r>
              <a:rPr lang="en-US" sz="2800" dirty="0" smtClean="0"/>
              <a:t>displays data that are observed over a given period of time</a:t>
            </a:r>
            <a:endParaRPr lang="en-US" sz="2800" b="1" dirty="0" smtClean="0"/>
          </a:p>
          <a:p>
            <a:r>
              <a:rPr lang="en-US" sz="2800" dirty="0" smtClean="0"/>
              <a:t>typically represented as a line segment</a:t>
            </a:r>
            <a:endParaRPr lang="en-US" sz="2400" b="1" dirty="0" smtClean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4" name="Picture 3" descr="Graphic_Displays_0010.jpg"/>
          <p:cNvPicPr>
            <a:picLocks noChangeAspect="1"/>
          </p:cNvPicPr>
          <p:nvPr/>
        </p:nvPicPr>
        <p:blipFill>
          <a:blip r:embed="rId3" cstate="print"/>
          <a:srcRect l="14380" t="17778" r="20910" b="73333"/>
          <a:stretch>
            <a:fillRect/>
          </a:stretch>
        </p:blipFill>
        <p:spPr>
          <a:xfrm>
            <a:off x="380999" y="3733800"/>
            <a:ext cx="8143875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Time-series plot</a:t>
            </a:r>
            <a:endParaRPr lang="en-US" dirty="0"/>
          </a:p>
        </p:txBody>
      </p:sp>
      <p:pic>
        <p:nvPicPr>
          <p:cNvPr id="5" name="Picture 4" descr="Graphic_Displays_0010.jpg"/>
          <p:cNvPicPr>
            <a:picLocks noChangeAspect="1"/>
          </p:cNvPicPr>
          <p:nvPr/>
        </p:nvPicPr>
        <p:blipFill>
          <a:blip r:embed="rId3" cstate="print"/>
          <a:srcRect l="25884" t="32222" r="30976" b="43333"/>
          <a:stretch>
            <a:fillRect/>
          </a:stretch>
        </p:blipFill>
        <p:spPr>
          <a:xfrm>
            <a:off x="1524000" y="1600200"/>
            <a:ext cx="6248400" cy="4582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227</Words>
  <Application>Microsoft Office PowerPoint</Application>
  <PresentationFormat>On-screen Show (4:3)</PresentationFormat>
  <Paragraphs>60</Paragraphs>
  <Slides>11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Frequency, Percentage, and Proportion  Statistical Based Graphical Displays</vt:lpstr>
      <vt:lpstr>Frequency Polygon</vt:lpstr>
      <vt:lpstr>Frequency Polygon</vt:lpstr>
      <vt:lpstr>Stem-and-Leaf Plots</vt:lpstr>
      <vt:lpstr>Stem-and-Leaf Plots</vt:lpstr>
      <vt:lpstr>Stem-and-Leaf Plots</vt:lpstr>
      <vt:lpstr>Stem and Leaf</vt:lpstr>
      <vt:lpstr>Time-Series Plots</vt:lpstr>
      <vt:lpstr>Time-series plot</vt:lpstr>
      <vt:lpstr>Pie Chart</vt:lpstr>
      <vt:lpstr>Pie Chart</vt:lpstr>
    </vt:vector>
  </TitlesOfParts>
  <Company>The University of Alabama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Frequency, Percentage, and Proportion  Statistical Based Graphical Displays</dc:title>
  <dc:creator>Stacy Hughey Surman</dc:creator>
  <cp:lastModifiedBy>Stacy Hughey Surman</cp:lastModifiedBy>
  <cp:revision>2</cp:revision>
  <dcterms:created xsi:type="dcterms:W3CDTF">2011-09-12T18:13:50Z</dcterms:created>
  <dcterms:modified xsi:type="dcterms:W3CDTF">2011-09-12T18:22:28Z</dcterms:modified>
</cp:coreProperties>
</file>